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</p:sldMasterIdLst>
  <p:notesMasterIdLst>
    <p:notesMasterId r:id="rId39"/>
  </p:notesMasterIdLst>
  <p:handoutMasterIdLst>
    <p:handoutMasterId r:id="rId40"/>
  </p:handoutMasterIdLst>
  <p:sldIdLst>
    <p:sldId id="257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99" r:id="rId15"/>
    <p:sldId id="302" r:id="rId16"/>
    <p:sldId id="265" r:id="rId17"/>
    <p:sldId id="266" r:id="rId18"/>
    <p:sldId id="267" r:id="rId19"/>
    <p:sldId id="269" r:id="rId20"/>
    <p:sldId id="295" r:id="rId21"/>
    <p:sldId id="268" r:id="rId22"/>
    <p:sldId id="270" r:id="rId23"/>
    <p:sldId id="303" r:id="rId24"/>
    <p:sldId id="285" r:id="rId25"/>
    <p:sldId id="278" r:id="rId26"/>
    <p:sldId id="293" r:id="rId27"/>
    <p:sldId id="283" r:id="rId28"/>
    <p:sldId id="279" r:id="rId29"/>
    <p:sldId id="280" r:id="rId30"/>
    <p:sldId id="301" r:id="rId31"/>
    <p:sldId id="282" r:id="rId32"/>
    <p:sldId id="290" r:id="rId33"/>
    <p:sldId id="291" r:id="rId34"/>
    <p:sldId id="292" r:id="rId35"/>
    <p:sldId id="298" r:id="rId36"/>
    <p:sldId id="304" r:id="rId37"/>
    <p:sldId id="297" r:id="rId38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B31C"/>
    <a:srgbClr val="002855"/>
    <a:srgbClr val="968C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7" autoAdjust="0"/>
    <p:restoredTop sz="94715" autoAdjust="0"/>
  </p:normalViewPr>
  <p:slideViewPr>
    <p:cSldViewPr snapToObjects="1">
      <p:cViewPr varScale="1">
        <p:scale>
          <a:sx n="106" d="100"/>
          <a:sy n="106" d="100"/>
        </p:scale>
        <p:origin x="77" y="5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164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EE1278-7D45-4586-8131-05A3D8365BD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0959A3-3E70-4645-90CC-2C5AFD341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78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ehs.wvu.edu/" TargetMode="Externa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62150"/>
            <a:ext cx="8229600" cy="8572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000" b="1" dirty="0" smtClean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			</a:t>
            </a: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u="sng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Safety and Health Forum	</a:t>
            </a: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  </a:t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	     AEDs</a:t>
            </a:r>
            <a:b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</a:t>
            </a: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	 First Aid </a:t>
            </a:r>
            <a:r>
              <a:rPr lang="en-US" sz="4000" b="1" dirty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/>
            </a:r>
            <a:br>
              <a:rPr lang="en-US" sz="4000" b="1" dirty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</a:br>
            <a:r>
              <a:rPr lang="en-US" sz="4000" b="1" dirty="0" smtClean="0">
                <a:solidFill>
                  <a:schemeClr val="accent4"/>
                </a:solidFill>
                <a:latin typeface="Arial Black" charset="0"/>
                <a:ea typeface="Arial Black" charset="0"/>
                <a:cs typeface="Arial Black" charset="0"/>
              </a:rPr>
              <a:t>    Safety Committees</a:t>
            </a:r>
            <a:endParaRPr lang="en-US" sz="4000" b="1" dirty="0">
              <a:solidFill>
                <a:schemeClr val="accent4"/>
              </a:solidFill>
              <a:latin typeface="Arial Black" charset="0"/>
              <a:ea typeface="Arial Black" charset="0"/>
              <a:cs typeface="Arial Black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5372" t="11851" r="29752" b="76297"/>
          <a:stretch/>
        </p:blipFill>
        <p:spPr>
          <a:xfrm>
            <a:off x="2743200" y="361950"/>
            <a:ext cx="308609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196975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Questions?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66950"/>
            <a:ext cx="68580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Thank You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EHS.WVU.EDU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60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1910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0B31C"/>
                </a:solidFill>
                <a:latin typeface="Arial" charset="0"/>
                <a:ea typeface="Arial" charset="0"/>
                <a:cs typeface="Arial" charset="0"/>
              </a:rPr>
              <a:t>First Aid</a:t>
            </a:r>
            <a:endParaRPr lang="en-US" sz="4000" b="1" dirty="0">
              <a:solidFill>
                <a:srgbClr val="F0B31C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17449"/>
            <a:ext cx="7924800" cy="2830701"/>
          </a:xfrm>
          <a:ln>
            <a:solidFill>
              <a:srgbClr val="002855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endParaRPr lang="en-US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Training Requirements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Departmental responsibilities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First Aid Kits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charset="0"/>
              <a:buChar char="•"/>
            </a:pPr>
            <a:endParaRPr lang="en-US" sz="1800" u="sng" dirty="0" smtClean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73" y="2495550"/>
            <a:ext cx="2182289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0B31C"/>
                </a:solidFill>
              </a:rPr>
              <a:t>Are Departments required to have first aid responders</a:t>
            </a:r>
            <a:r>
              <a:rPr lang="en-US" dirty="0" smtClean="0">
                <a:solidFill>
                  <a:srgbClr val="F0B31C"/>
                </a:solidFill>
              </a:rPr>
              <a:t>?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677150" cy="3262312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That depends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OSHA requires first-aid providers at workplaces if there is no infirmary, clinic or hospital in </a:t>
            </a:r>
            <a:r>
              <a:rPr lang="en-US" b="1" u="sng" dirty="0" smtClean="0">
                <a:solidFill>
                  <a:schemeClr val="bg1"/>
                </a:solidFill>
              </a:rPr>
              <a:t>near proximity </a:t>
            </a:r>
            <a:r>
              <a:rPr lang="en-US" dirty="0" smtClean="0">
                <a:solidFill>
                  <a:schemeClr val="bg1"/>
                </a:solidFill>
              </a:rPr>
              <a:t>to the workplace</a:t>
            </a:r>
          </a:p>
          <a:p>
            <a:pPr lvl="1"/>
            <a:endParaRPr lang="en-US" dirty="0"/>
          </a:p>
        </p:txBody>
      </p:sp>
      <p:pic>
        <p:nvPicPr>
          <p:cNvPr id="5122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57550"/>
            <a:ext cx="2344341" cy="173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88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0B31C"/>
                </a:solidFill>
              </a:rPr>
              <a:t>Near </a:t>
            </a:r>
            <a:r>
              <a:rPr lang="en-US" b="1" dirty="0" smtClean="0">
                <a:solidFill>
                  <a:srgbClr val="F0B31C"/>
                </a:solidFill>
              </a:rPr>
              <a:t>Proximity 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8134350" cy="3262312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3 </a:t>
            </a:r>
            <a:r>
              <a:rPr lang="en-US" dirty="0">
                <a:solidFill>
                  <a:schemeClr val="bg1"/>
                </a:solidFill>
              </a:rPr>
              <a:t>to 4 minute response time in areas where serious accidents are </a:t>
            </a:r>
            <a:r>
              <a:rPr lang="en-US" dirty="0" smtClean="0">
                <a:solidFill>
                  <a:schemeClr val="bg1"/>
                </a:solidFill>
              </a:rPr>
              <a:t>possible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 </a:t>
            </a:r>
            <a:r>
              <a:rPr lang="en-US" dirty="0">
                <a:solidFill>
                  <a:schemeClr val="bg1"/>
                </a:solidFill>
              </a:rPr>
              <a:t>to 15 minutes where serious work-related injuries are less likely</a:t>
            </a:r>
          </a:p>
          <a:p>
            <a:endParaRPr lang="en-US" dirty="0"/>
          </a:p>
        </p:txBody>
      </p:sp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952750"/>
            <a:ext cx="2667000" cy="197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5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EHS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753350" cy="3262312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Develop, maintain &amp; review program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guidance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First Aid and </a:t>
            </a:r>
            <a:r>
              <a:rPr lang="en-US" dirty="0" err="1" smtClean="0">
                <a:solidFill>
                  <a:schemeClr val="bg1"/>
                </a:solidFill>
              </a:rPr>
              <a:t>Bloodborne</a:t>
            </a:r>
            <a:r>
              <a:rPr lang="en-US" dirty="0" smtClean="0">
                <a:solidFill>
                  <a:schemeClr val="bg1"/>
                </a:solidFill>
              </a:rPr>
              <a:t> Pathogens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Maintain training records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Training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2"/>
            <a:ext cx="7886700" cy="348773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First Aid training schedule can be found on EHS </a:t>
            </a:r>
            <a:r>
              <a:rPr lang="en-US" dirty="0">
                <a:solidFill>
                  <a:schemeClr val="bg1"/>
                </a:solidFill>
              </a:rPr>
              <a:t>website </a:t>
            </a:r>
            <a:r>
              <a:rPr lang="en-US" dirty="0">
                <a:solidFill>
                  <a:srgbClr val="F0B31C"/>
                </a:solidFill>
                <a:hlinkClick r:id="rId2"/>
              </a:rPr>
              <a:t>https://www.ehs.wvu.edu</a:t>
            </a:r>
            <a:r>
              <a:rPr lang="en-US" dirty="0" smtClean="0">
                <a:solidFill>
                  <a:srgbClr val="F0B31C"/>
                </a:solidFill>
                <a:hlinkClick r:id="rId2"/>
              </a:rPr>
              <a:t>/</a:t>
            </a:r>
            <a:endParaRPr lang="en-US" dirty="0" smtClean="0">
              <a:solidFill>
                <a:srgbClr val="F0B31C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Offered Monthly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Free for WVU employees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Bloodborne</a:t>
            </a:r>
            <a:r>
              <a:rPr lang="en-US" dirty="0" smtClean="0">
                <a:solidFill>
                  <a:schemeClr val="bg1"/>
                </a:solidFill>
              </a:rPr>
              <a:t> Pathogen (BBP) training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EHS to Schedule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Hepatitis B Vaccine</a:t>
            </a: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7174" name="Picture 6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28950"/>
            <a:ext cx="2590800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5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Department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Identify personnel to attend first aid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first aid kits in designated areas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Must be accessible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Inspect and replace content as needed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Notify employees of locations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Know emergency response agency contact numbers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7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First Aid Kits contents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Absorbent Compress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Band-Aids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Bandage Scissors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Blanket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Cotton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Gauze pads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Ice Pack</a:t>
            </a:r>
          </a:p>
          <a:p>
            <a:r>
              <a:rPr lang="en-US" dirty="0">
                <a:solidFill>
                  <a:schemeClr val="bg1"/>
                </a:solidFill>
              </a:rPr>
              <a:t>Medical Gloves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370013"/>
            <a:ext cx="3810000" cy="326231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Medical Tape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Moist </a:t>
            </a:r>
            <a:r>
              <a:rPr lang="en-US" dirty="0" err="1" smtClean="0">
                <a:solidFill>
                  <a:schemeClr val="bg1"/>
                </a:solidFill>
              </a:rPr>
              <a:t>Towelettes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Roller Gauze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Triangular Bandages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Gauze Bandages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Aspirin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Antihistamines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Antibiotic Topical Treatment</a:t>
            </a:r>
          </a:p>
        </p:txBody>
      </p:sp>
      <p:pic>
        <p:nvPicPr>
          <p:cNvPr id="8194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3335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2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196975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Questions?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66950"/>
            <a:ext cx="68580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Thank You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EHS.WVU.EDU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6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590550"/>
            <a:ext cx="6858000" cy="1790700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Building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4" name="AutoShape 2" descr="Image result for safety committee mee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safety committee meeting"/>
          <p:cNvSpPr>
            <a:spLocks noChangeAspect="1" noChangeArrowheads="1"/>
          </p:cNvSpPr>
          <p:nvPr/>
        </p:nvSpPr>
        <p:spPr bwMode="auto">
          <a:xfrm>
            <a:off x="155575" y="-13716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Image result for safety committee mee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95550"/>
            <a:ext cx="27432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4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0B31C"/>
                </a:solidFill>
              </a:rPr>
              <a:t>Automated External Defibrillator (AED)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813435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Applicable Regulations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Responsibilities and Procedures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Training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502" y="1004888"/>
            <a:ext cx="2598848" cy="3627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6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133350"/>
            <a:ext cx="7886700" cy="99377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Background 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95351"/>
            <a:ext cx="8915400" cy="3429000"/>
          </a:xfrm>
        </p:spPr>
        <p:txBody>
          <a:bodyPr>
            <a:noAutofit/>
          </a:bodyPr>
          <a:lstStyle/>
          <a:p>
            <a:pPr lvl="2"/>
            <a:r>
              <a:rPr lang="en-US" sz="2400" dirty="0" smtClean="0">
                <a:solidFill>
                  <a:schemeClr val="bg1"/>
                </a:solidFill>
              </a:rPr>
              <a:t>There is no federal requirements to have building safety committees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Many states are given incentives to establish building safety committees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WV </a:t>
            </a:r>
            <a:r>
              <a:rPr lang="en-US" sz="2400" dirty="0">
                <a:solidFill>
                  <a:schemeClr val="bg1"/>
                </a:solidFill>
              </a:rPr>
              <a:t>State Board of Risk and Insurance Management are requesting WVU to have building safety committees.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3"/>
            <a:r>
              <a:rPr lang="en-US" sz="2400" dirty="0" smtClean="0">
                <a:solidFill>
                  <a:schemeClr val="bg1"/>
                </a:solidFill>
              </a:rPr>
              <a:t>Reduction in insurance premiums</a:t>
            </a:r>
          </a:p>
          <a:p>
            <a:pPr lvl="3"/>
            <a:r>
              <a:rPr lang="en-US" sz="2400" dirty="0" smtClean="0">
                <a:solidFill>
                  <a:schemeClr val="bg1"/>
                </a:solidFill>
              </a:rPr>
              <a:t>July submit meeting minutes to EHS</a:t>
            </a:r>
            <a:endParaRPr lang="en-US" sz="2400" dirty="0">
              <a:solidFill>
                <a:schemeClr val="bg1"/>
              </a:solidFill>
            </a:endParaRPr>
          </a:p>
          <a:p>
            <a:pPr lvl="2"/>
            <a:endParaRPr lang="en-US" sz="2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Purpose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Our occupants are critical and have a vision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Identify, and report any risks/hazards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Be </a:t>
            </a:r>
            <a:r>
              <a:rPr lang="en-US" sz="2400" dirty="0">
                <a:solidFill>
                  <a:schemeClr val="bg1"/>
                </a:solidFill>
              </a:rPr>
              <a:t>a</a:t>
            </a:r>
            <a:r>
              <a:rPr lang="en-US" sz="2400" dirty="0" smtClean="0">
                <a:solidFill>
                  <a:schemeClr val="bg1"/>
                </a:solidFill>
              </a:rPr>
              <a:t> conduit to: </a:t>
            </a:r>
          </a:p>
          <a:p>
            <a:pPr lvl="3"/>
            <a:r>
              <a:rPr lang="en-US" sz="2200" dirty="0" smtClean="0">
                <a:solidFill>
                  <a:schemeClr val="bg1"/>
                </a:solidFill>
              </a:rPr>
              <a:t>convey concerns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smtClean="0">
                <a:solidFill>
                  <a:schemeClr val="bg1"/>
                </a:solidFill>
              </a:rPr>
              <a:t>to appropriate persons</a:t>
            </a:r>
          </a:p>
          <a:p>
            <a:pPr lvl="3"/>
            <a:r>
              <a:rPr lang="en-US" sz="2200" dirty="0" smtClean="0">
                <a:solidFill>
                  <a:schemeClr val="bg1"/>
                </a:solidFill>
              </a:rPr>
              <a:t>communicate with occupants in the building, and assist to correct issues  </a:t>
            </a:r>
          </a:p>
          <a:p>
            <a:pPr lvl="3"/>
            <a:r>
              <a:rPr lang="en-US" sz="2400" dirty="0" smtClean="0">
                <a:solidFill>
                  <a:schemeClr val="bg1"/>
                </a:solidFill>
              </a:rPr>
              <a:t>Participate during building inspections with EHS, SFM, and BRIM</a:t>
            </a:r>
          </a:p>
        </p:txBody>
      </p:sp>
      <p:pic>
        <p:nvPicPr>
          <p:cNvPr id="4" name="Picture 2" descr="C:\Users\abahruth\AppData\Local\Microsoft\Windows\Temporary Internet Files\Content.IE5\GKH5RRJK\MC900340136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274638"/>
            <a:ext cx="1647790" cy="11319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406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smtClean="0">
                <a:solidFill>
                  <a:srgbClr val="F0B31C"/>
                </a:solidFill>
              </a:rPr>
              <a:t>Who sits </a:t>
            </a:r>
            <a:r>
              <a:rPr lang="en-US" b="1" dirty="0" smtClean="0">
                <a:solidFill>
                  <a:srgbClr val="F0B31C"/>
                </a:solidFill>
              </a:rPr>
              <a:t>on the Committee 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Building Supervisor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representative from various departments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Chemical Hygiene Officer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EHS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UPD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d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00350"/>
            <a:ext cx="2978500" cy="169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How is Committee Established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Building Supervisor request to Dean/Director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Dean/Director appoints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Recruit others  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Contact EHS and UPD to assist 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http://0304549.netsolhost.com/blog/wp-content/uploads/2010/04/membership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3323901"/>
            <a:ext cx="2647950" cy="1410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527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Types of Safety Committees</a:t>
            </a:r>
            <a:br>
              <a:rPr lang="en-US" b="1" dirty="0" smtClean="0">
                <a:solidFill>
                  <a:srgbClr val="F0B31C"/>
                </a:solidFill>
              </a:rPr>
            </a:br>
            <a:r>
              <a:rPr lang="en-US" sz="2700" b="1" dirty="0" smtClean="0">
                <a:solidFill>
                  <a:srgbClr val="F0B31C"/>
                </a:solidFill>
              </a:rPr>
              <a:t>(Based on Building Occupancy and Activities) </a:t>
            </a:r>
            <a:endParaRPr lang="en-US" sz="2700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Business – ex: 1WP, B&amp;E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Housing &amp; Student Support – ex: Lincoln Hall, Stalnaker Hall, Mt. Lair, Crossing Building 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Science  - ex: Chemistry, ESB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Farms &amp; Industrial - ex: CAFEE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Multi-Use – ex: HSC, Jackson’s Mill</a:t>
            </a:r>
          </a:p>
        </p:txBody>
      </p:sp>
    </p:spTree>
    <p:extLst>
      <p:ext uri="{BB962C8B-B14F-4D97-AF65-F5344CB8AC3E}">
        <p14:creationId xmlns:p14="http://schemas.microsoft.com/office/powerpoint/2010/main" val="15381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4"/>
                </a:solidFill>
              </a:rPr>
              <a:t>Building Safety Committee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0013"/>
            <a:ext cx="8839200" cy="32623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>
                <a:solidFill>
                  <a:schemeClr val="bg1"/>
                </a:solidFill>
              </a:rPr>
              <a:t>All Safety Committee Activities</a:t>
            </a:r>
            <a:r>
              <a:rPr lang="en-US" u="sng" dirty="0">
                <a:solidFill>
                  <a:schemeClr val="bg1"/>
                </a:solidFill>
              </a:rPr>
              <a:t> </a:t>
            </a:r>
            <a:r>
              <a:rPr lang="en-US" u="sng" dirty="0" smtClean="0">
                <a:solidFill>
                  <a:schemeClr val="bg1"/>
                </a:solidFill>
              </a:rPr>
              <a:t>Include:</a:t>
            </a:r>
          </a:p>
          <a:p>
            <a:r>
              <a:rPr lang="en-US" dirty="0">
                <a:solidFill>
                  <a:schemeClr val="bg1"/>
                </a:solidFill>
              </a:rPr>
              <a:t>Identify </a:t>
            </a:r>
            <a:r>
              <a:rPr lang="en-US" dirty="0" smtClean="0">
                <a:solidFill>
                  <a:schemeClr val="bg1"/>
                </a:solidFill>
              </a:rPr>
              <a:t>chairperson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Develop </a:t>
            </a:r>
            <a:r>
              <a:rPr lang="en-US" dirty="0">
                <a:solidFill>
                  <a:schemeClr val="bg1"/>
                </a:solidFill>
              </a:rPr>
              <a:t>g</a:t>
            </a:r>
            <a:r>
              <a:rPr lang="en-US" dirty="0" smtClean="0">
                <a:solidFill>
                  <a:schemeClr val="bg1"/>
                </a:solidFill>
              </a:rPr>
              <a:t>oals </a:t>
            </a:r>
            <a:r>
              <a:rPr lang="en-US" dirty="0">
                <a:solidFill>
                  <a:schemeClr val="bg1"/>
                </a:solidFill>
              </a:rPr>
              <a:t>and </a:t>
            </a:r>
            <a:r>
              <a:rPr lang="en-US" dirty="0" smtClean="0">
                <a:solidFill>
                  <a:schemeClr val="bg1"/>
                </a:solidFill>
              </a:rPr>
              <a:t>objectives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Schedule Safety committee Meetings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2XAnnual to Monthly-Agenda Form (see packet)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Share Meeting notes July 1 annually-EHS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resources - EHS/UPD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 </a:t>
            </a:r>
            <a:r>
              <a:rPr lang="en-US" dirty="0">
                <a:solidFill>
                  <a:schemeClr val="bg1"/>
                </a:solidFill>
              </a:rPr>
              <a:t>BEP (Building Emergency Plan</a:t>
            </a:r>
            <a:r>
              <a:rPr lang="en-US" dirty="0" smtClean="0">
                <a:solidFill>
                  <a:schemeClr val="bg1"/>
                </a:solidFill>
              </a:rPr>
              <a:t>)-UPD assisted-recorded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Coordinate emergency drills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81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All Building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Develop and implement Building Emergency Plan (BEP) to building occupants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Coordinate emergency </a:t>
            </a:r>
            <a:r>
              <a:rPr lang="en-US" dirty="0" smtClean="0">
                <a:solidFill>
                  <a:schemeClr val="bg1"/>
                </a:solidFill>
              </a:rPr>
              <a:t>&amp; fire drills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Identify training needs of occupants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Report Injuries/Illness/Near Misses to EHS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Review and address BRIM/SFM items submitted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Submit </a:t>
            </a:r>
            <a:r>
              <a:rPr lang="en-US" dirty="0">
                <a:solidFill>
                  <a:schemeClr val="bg1"/>
                </a:solidFill>
              </a:rPr>
              <a:t>meeting minutes to EHS at the end of year</a:t>
            </a:r>
          </a:p>
          <a:p>
            <a:pPr lvl="2"/>
            <a:r>
              <a:rPr lang="en-US" sz="2400" dirty="0">
                <a:solidFill>
                  <a:schemeClr val="bg1"/>
                </a:solidFill>
              </a:rPr>
              <a:t>Safety committee meeting form (review)</a:t>
            </a:r>
          </a:p>
          <a:p>
            <a:pPr marL="914400" lvl="2" indent="0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3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Science -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Assist and support CHO’s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If possible monitor the use and disposal of chemicals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 building employees exposed to chemical or infectious materials aware of: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Medical consultation, medical care and medical attention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EHS for support, services and assistance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4" name="Picture 6" descr="Image result for scientific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57550"/>
            <a:ext cx="23431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86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Student Support &amp; Housing  </a:t>
            </a:r>
            <a:br>
              <a:rPr lang="en-US" b="1" dirty="0" smtClean="0">
                <a:solidFill>
                  <a:srgbClr val="F0B31C"/>
                </a:solidFill>
              </a:rPr>
            </a:br>
            <a:r>
              <a:rPr lang="en-US" b="1" dirty="0" smtClean="0">
                <a:solidFill>
                  <a:srgbClr val="F0B31C"/>
                </a:solidFill>
              </a:rPr>
              <a:t>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33549"/>
            <a:ext cx="7886700" cy="2898775"/>
          </a:xfrm>
        </p:spPr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Identify specialized training needs for (RA’s, RHC’s)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Conduct fire drills twice per year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Coordinate with EHS if malicious disturbances of Life Safety Systems occur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76550"/>
            <a:ext cx="2743200" cy="206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Farm &amp; Industrial - Safety Committees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chemeClr val="bg1"/>
                </a:solidFill>
              </a:rPr>
              <a:t>Specialized training needs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Coordinate with EHS if special needs/services are needed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Image result for Livestock equi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77619"/>
            <a:ext cx="285750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mechanical enginee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60841"/>
            <a:ext cx="3048000" cy="193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9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Applicable Regulations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821055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Currently no OSHA requirements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Regulations vary from State to State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WV AED regulations §16-4D-1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35" y="895350"/>
            <a:ext cx="194651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0B31C"/>
                </a:solidFill>
              </a:rPr>
              <a:t>Collaboration is Key</a:t>
            </a:r>
            <a:endParaRPr lang="en-US" b="1" dirty="0">
              <a:solidFill>
                <a:srgbClr val="F0B31C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600" y="1232947"/>
            <a:ext cx="4191000" cy="35808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3800" y="1703502"/>
            <a:ext cx="83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UPD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048000" y="3409950"/>
            <a:ext cx="748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EHS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845472" y="3409950"/>
            <a:ext cx="736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BSC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5150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Recap and Take </a:t>
            </a:r>
            <a:r>
              <a:rPr lang="en-US" dirty="0" err="1" smtClean="0">
                <a:solidFill>
                  <a:srgbClr val="FFC000"/>
                </a:solidFill>
              </a:rPr>
              <a:t>aways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FFC000"/>
                </a:solidFill>
              </a:rPr>
              <a:t>AEDS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Program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Availability</a:t>
            </a:r>
            <a:endParaRPr lang="en-US" dirty="0">
              <a:solidFill>
                <a:srgbClr val="FFC000"/>
              </a:solidFill>
            </a:endParaRP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Management requirements</a:t>
            </a:r>
          </a:p>
          <a:p>
            <a:r>
              <a:rPr lang="en-US" u="sng" dirty="0" smtClean="0">
                <a:solidFill>
                  <a:srgbClr val="FFC000"/>
                </a:solidFill>
              </a:rPr>
              <a:t>First Aid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Kits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Training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solidFill>
                  <a:srgbClr val="FFC000"/>
                </a:solidFill>
              </a:rPr>
              <a:t>Safety Committee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Purpose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Membership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717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196975"/>
          </a:xfrm>
        </p:spPr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Questions?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266950"/>
            <a:ext cx="6858000" cy="16764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FFC000"/>
                </a:solidFill>
              </a:rPr>
              <a:t>Thank You</a:t>
            </a:r>
          </a:p>
          <a:p>
            <a:endParaRPr lang="en-US" sz="4400" dirty="0">
              <a:solidFill>
                <a:srgbClr val="FFC000"/>
              </a:solidFill>
            </a:endParaRPr>
          </a:p>
          <a:p>
            <a:r>
              <a:rPr lang="en-US" sz="4400" dirty="0" smtClean="0">
                <a:solidFill>
                  <a:srgbClr val="FFC000"/>
                </a:solidFill>
              </a:rPr>
              <a:t>EHS.WVU.EDU</a:t>
            </a:r>
            <a:endParaRPr lang="en-US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EHS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7886700" cy="326231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Assist with AED selection and placement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Document and maintain AED locations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Coordinate AED training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Track recordkeeping data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Maintain and update AED program as necessary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2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0B31C"/>
                </a:solidFill>
              </a:rPr>
              <a:t>Medical Director Responsibilities</a:t>
            </a:r>
            <a:endParaRPr lang="en-US" b="1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Sign registration application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Review each AED Patient Contact Form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Send completed Patient Contact Form to Regional EMS Field Office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01169"/>
            <a:ext cx="1905000" cy="14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83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AED Program Coordinator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Assigned by Building Supervisor or Equivalent</a:t>
            </a:r>
          </a:p>
          <a:p>
            <a:r>
              <a:rPr lang="en-US" dirty="0">
                <a:solidFill>
                  <a:schemeClr val="bg1"/>
                </a:solidFill>
              </a:rPr>
              <a:t>Oversees the Building/Department AEDs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Coordinate training with EHS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Ensure EMS integration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Develop AED deployment strategies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 descr="Image result for coordin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71750"/>
            <a:ext cx="15906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3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0B31C"/>
                </a:solidFill>
              </a:rPr>
              <a:t>Coordinator Responsibilities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Complete WV AED registration forms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Place AED in accessible locations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Ensure proper signage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Coordinate training with EHS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Ensure AED is in proper working order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Maintain AED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9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0B31C"/>
                </a:solidFill>
              </a:rPr>
              <a:t>Coordinator Responsibilities</a:t>
            </a:r>
            <a:endParaRPr lang="en-US" dirty="0">
              <a:solidFill>
                <a:srgbClr val="F0B3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After AED use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Notify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Medical Director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EHS</a:t>
            </a:r>
          </a:p>
          <a:p>
            <a:pPr lvl="2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UPD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Complete and submit AED Patient Contact Form</a:t>
            </a:r>
          </a:p>
          <a:p>
            <a:pPr lvl="1"/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Follow manufacturer’s recommendations for servicing AED after use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UPD Responsibilities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Emergency Response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AED  Capabilities and Assistance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C000"/>
                </a:solidFill>
              </a:rPr>
              <a:t>AED Technical review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834" t="36617" r="794" b="40740"/>
          <a:stretch/>
        </p:blipFill>
        <p:spPr>
          <a:xfrm>
            <a:off x="278940" y="3333750"/>
            <a:ext cx="810306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00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4713</TotalTime>
  <Words>775</Words>
  <Application>Microsoft Office PowerPoint</Application>
  <PresentationFormat>On-screen Show (16:9)</PresentationFormat>
  <Paragraphs>185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     Safety and Health Forum            AEDs    First Aid      Safety Committees</vt:lpstr>
      <vt:lpstr>Automated External Defibrillator (AED)</vt:lpstr>
      <vt:lpstr>Applicable Regulations</vt:lpstr>
      <vt:lpstr>EHS responsibilities</vt:lpstr>
      <vt:lpstr>Medical Director Responsibilities</vt:lpstr>
      <vt:lpstr>AED Program Coordinator</vt:lpstr>
      <vt:lpstr>Coordinator Responsibilities</vt:lpstr>
      <vt:lpstr>Coordinator Responsibilities</vt:lpstr>
      <vt:lpstr>UPD Responsibilities</vt:lpstr>
      <vt:lpstr>Questions?</vt:lpstr>
      <vt:lpstr>First Aid</vt:lpstr>
      <vt:lpstr>Are Departments required to have first aid responders?</vt:lpstr>
      <vt:lpstr>Near Proximity </vt:lpstr>
      <vt:lpstr>EHS Responsibilities</vt:lpstr>
      <vt:lpstr>Training</vt:lpstr>
      <vt:lpstr>Department Responsibilities</vt:lpstr>
      <vt:lpstr>First Aid Kits contents</vt:lpstr>
      <vt:lpstr>Questions?</vt:lpstr>
      <vt:lpstr>Building Safety Committees</vt:lpstr>
      <vt:lpstr>Background </vt:lpstr>
      <vt:lpstr>Purpose</vt:lpstr>
      <vt:lpstr>Who sits on the Committee </vt:lpstr>
      <vt:lpstr>How is Committee Established </vt:lpstr>
      <vt:lpstr>Types of Safety Committees (Based on Building Occupancy and Activities) </vt:lpstr>
      <vt:lpstr>Building Safety Committee</vt:lpstr>
      <vt:lpstr>All Building Safety Committees</vt:lpstr>
      <vt:lpstr>Science - Safety Committees</vt:lpstr>
      <vt:lpstr>Student Support &amp; Housing   Safety Committees</vt:lpstr>
      <vt:lpstr>Farm &amp; Industrial - Safety Committees</vt:lpstr>
      <vt:lpstr>Collaboration is Key</vt:lpstr>
      <vt:lpstr>Recap and Take aways</vt:lpstr>
      <vt:lpstr>Questions?</vt:lpstr>
    </vt:vector>
  </TitlesOfParts>
  <Manager/>
  <Company>West Virginia University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Joseph Yost </cp:lastModifiedBy>
  <cp:revision>234</cp:revision>
  <cp:lastPrinted>2017-11-20T21:06:40Z</cp:lastPrinted>
  <dcterms:created xsi:type="dcterms:W3CDTF">2011-03-24T20:59:43Z</dcterms:created>
  <dcterms:modified xsi:type="dcterms:W3CDTF">2017-12-21T18:32:00Z</dcterms:modified>
  <cp:category/>
</cp:coreProperties>
</file>