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40"/>
  </p:notesMasterIdLst>
  <p:handoutMasterIdLst>
    <p:handoutMasterId r:id="rId41"/>
  </p:handoutMasterIdLst>
  <p:sldIdLst>
    <p:sldId id="25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00" r:id="rId15"/>
    <p:sldId id="299" r:id="rId16"/>
    <p:sldId id="302" r:id="rId17"/>
    <p:sldId id="265" r:id="rId18"/>
    <p:sldId id="266" r:id="rId19"/>
    <p:sldId id="267" r:id="rId20"/>
    <p:sldId id="269" r:id="rId21"/>
    <p:sldId id="295" r:id="rId22"/>
    <p:sldId id="268" r:id="rId23"/>
    <p:sldId id="270" r:id="rId24"/>
    <p:sldId id="303" r:id="rId25"/>
    <p:sldId id="285" r:id="rId26"/>
    <p:sldId id="278" r:id="rId27"/>
    <p:sldId id="293" r:id="rId28"/>
    <p:sldId id="283" r:id="rId29"/>
    <p:sldId id="279" r:id="rId30"/>
    <p:sldId id="280" r:id="rId31"/>
    <p:sldId id="301" r:id="rId32"/>
    <p:sldId id="282" r:id="rId33"/>
    <p:sldId id="290" r:id="rId34"/>
    <p:sldId id="291" r:id="rId35"/>
    <p:sldId id="292" r:id="rId36"/>
    <p:sldId id="298" r:id="rId37"/>
    <p:sldId id="304" r:id="rId38"/>
    <p:sldId id="297" r:id="rId3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C"/>
    <a:srgbClr val="002855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715" autoAdjust="0"/>
  </p:normalViewPr>
  <p:slideViewPr>
    <p:cSldViewPr snapToObjects="1">
      <p:cViewPr varScale="1">
        <p:scale>
          <a:sx n="81" d="100"/>
          <a:sy n="81" d="100"/>
        </p:scale>
        <p:origin x="84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16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E1278-7D45-4586-8131-05A3D8365BD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0959A3-3E70-4645-90CC-2C5AFD34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ehs.wvu.edu/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2150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			</a:t>
            </a: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u="sng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Safety and Health Forum	</a:t>
            </a: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  </a:t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	     AEDs</a:t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</a:t>
            </a: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 First Aid </a:t>
            </a:r>
            <a:r>
              <a:rPr lang="en-US" sz="4000" b="1" dirty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b="1" dirty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    Safety Committees</a:t>
            </a:r>
            <a:endParaRPr lang="en-US" sz="4000" b="1" dirty="0">
              <a:solidFill>
                <a:schemeClr val="accent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361950"/>
            <a:ext cx="308609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UPD Responsibilities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Emergency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AED  Capabilities and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AED Technical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40" y="3333750"/>
            <a:ext cx="81030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196975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Questions?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66950"/>
            <a:ext cx="68580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EHS.WVU.EDU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0B31C"/>
                </a:solidFill>
                <a:latin typeface="Arial" charset="0"/>
                <a:ea typeface="Arial" charset="0"/>
                <a:cs typeface="Arial" charset="0"/>
              </a:rPr>
              <a:t>First Aid</a:t>
            </a:r>
            <a:endParaRPr lang="en-US" sz="4000" b="1" dirty="0">
              <a:solidFill>
                <a:srgbClr val="F0B31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Training Requirements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Departmental responsibilities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First Aid Kits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endParaRPr lang="en-US" sz="1800" u="sng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73" y="2495550"/>
            <a:ext cx="21822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0B31C"/>
                </a:solidFill>
              </a:rPr>
              <a:t>Are Departments required to have first aid responders</a:t>
            </a:r>
            <a:r>
              <a:rPr lang="en-US" dirty="0" smtClean="0">
                <a:solidFill>
                  <a:srgbClr val="F0B31C"/>
                </a:solidFill>
              </a:rPr>
              <a:t>?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677150" cy="3262312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That depends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OSHA requires first-aid providers at workplaces if there is no infirmary, clinic or hospital in </a:t>
            </a:r>
            <a:r>
              <a:rPr lang="en-US" b="1" u="sng" dirty="0" smtClean="0">
                <a:solidFill>
                  <a:schemeClr val="bg1"/>
                </a:solidFill>
              </a:rPr>
              <a:t>near proximity </a:t>
            </a:r>
            <a:r>
              <a:rPr lang="en-US" dirty="0" smtClean="0">
                <a:solidFill>
                  <a:schemeClr val="bg1"/>
                </a:solidFill>
              </a:rPr>
              <a:t>to the workplace</a:t>
            </a:r>
          </a:p>
          <a:p>
            <a:pPr lvl="1"/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57550"/>
            <a:ext cx="2344341" cy="17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0B31C"/>
                </a:solidFill>
              </a:rPr>
              <a:t>Near </a:t>
            </a:r>
            <a:r>
              <a:rPr lang="en-US" b="1" dirty="0" smtClean="0">
                <a:solidFill>
                  <a:srgbClr val="F0B31C"/>
                </a:solidFill>
              </a:rPr>
              <a:t>Proximity 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8134350" cy="326231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3 </a:t>
            </a:r>
            <a:r>
              <a:rPr lang="en-US" dirty="0">
                <a:solidFill>
                  <a:schemeClr val="bg1"/>
                </a:solidFill>
              </a:rPr>
              <a:t>to 4 minute response time in areas where serious accidents are </a:t>
            </a:r>
            <a:r>
              <a:rPr lang="en-US" dirty="0" smtClean="0">
                <a:solidFill>
                  <a:schemeClr val="bg1"/>
                </a:solidFill>
              </a:rPr>
              <a:t>possible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 </a:t>
            </a:r>
            <a:r>
              <a:rPr lang="en-US" dirty="0">
                <a:solidFill>
                  <a:schemeClr val="bg1"/>
                </a:solidFill>
              </a:rPr>
              <a:t>to 15 minutes where serious work-related injuries are less likely</a:t>
            </a:r>
          </a:p>
          <a:p>
            <a:endParaRPr lang="en-US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52750"/>
            <a:ext cx="2667000" cy="19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EHS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753350" cy="3262312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Develop, maintain &amp; review program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guidance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First Aid and </a:t>
            </a:r>
            <a:r>
              <a:rPr lang="en-US" dirty="0" err="1" smtClean="0">
                <a:solidFill>
                  <a:schemeClr val="bg1"/>
                </a:solidFill>
              </a:rPr>
              <a:t>Bloodborne</a:t>
            </a:r>
            <a:r>
              <a:rPr lang="en-US" dirty="0" smtClean="0">
                <a:solidFill>
                  <a:schemeClr val="bg1"/>
                </a:solidFill>
              </a:rPr>
              <a:t> Pathogens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 training records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Training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34877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Aid training schedule can be found on EHS </a:t>
            </a:r>
            <a:r>
              <a:rPr lang="en-US" dirty="0">
                <a:solidFill>
                  <a:schemeClr val="bg1"/>
                </a:solidFill>
              </a:rPr>
              <a:t>website </a:t>
            </a:r>
            <a:r>
              <a:rPr lang="en-US" dirty="0">
                <a:solidFill>
                  <a:srgbClr val="F0B31C"/>
                </a:solidFill>
                <a:hlinkClick r:id="rId2"/>
              </a:rPr>
              <a:t>https://www.ehs.wvu.edu</a:t>
            </a:r>
            <a:r>
              <a:rPr lang="en-US" dirty="0" smtClean="0">
                <a:solidFill>
                  <a:srgbClr val="F0B31C"/>
                </a:solidFill>
                <a:hlinkClick r:id="rId2"/>
              </a:rPr>
              <a:t>/</a:t>
            </a:r>
            <a:endParaRPr lang="en-US" dirty="0" smtClean="0">
              <a:solidFill>
                <a:srgbClr val="F0B31C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Offered Monthly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 for WVU employees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Bloodborne</a:t>
            </a:r>
            <a:r>
              <a:rPr lang="en-US" dirty="0" smtClean="0">
                <a:solidFill>
                  <a:schemeClr val="bg1"/>
                </a:solidFill>
              </a:rPr>
              <a:t> Pathogen (BBP) training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EHS to Schedule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Hepatitis B Vaccine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4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8950"/>
            <a:ext cx="25908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Department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Identify personnel to attend first aid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first aid kits in designated areas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Must be accessible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Inspect and replace content as needed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Notify employees of 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 emergency response agency contact numbers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First Aid Kits contents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Absorbent Compress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Band-Aids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Bandage Scissors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Blanket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Cotton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Gauze pads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Ice Pack</a:t>
            </a:r>
          </a:p>
          <a:p>
            <a:r>
              <a:rPr lang="en-US" dirty="0">
                <a:solidFill>
                  <a:schemeClr val="bg1"/>
                </a:solidFill>
              </a:rPr>
              <a:t>Medical Gloves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370013"/>
            <a:ext cx="3810000" cy="32623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Medical Tape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Moist </a:t>
            </a:r>
            <a:r>
              <a:rPr lang="en-US" dirty="0" err="1" smtClean="0">
                <a:solidFill>
                  <a:schemeClr val="bg1"/>
                </a:solidFill>
              </a:rPr>
              <a:t>Towelettes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Roller Gauze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Triangular Bandages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Gauze Bandages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Aspirin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Antihistamines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Antibiotic Topical Treatment</a:t>
            </a:r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3335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196975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Questions?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66950"/>
            <a:ext cx="68580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EHS.WVU.EDU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0B31C"/>
                </a:solidFill>
              </a:rPr>
              <a:t>Automated External Defibrillator (AED)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813435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Applicable Regulations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Responsibilities and Procedures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02" y="1004888"/>
            <a:ext cx="2598848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90550"/>
            <a:ext cx="6858000" cy="1790700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Building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4" name="AutoShape 2" descr="Image result for safety committee me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afety committee meeting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safety committee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9555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33350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Background 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5351"/>
            <a:ext cx="8915400" cy="3429000"/>
          </a:xfrm>
        </p:spPr>
        <p:txBody>
          <a:bodyPr>
            <a:noAutofit/>
          </a:bodyPr>
          <a:lstStyle/>
          <a:p>
            <a:pPr lvl="2"/>
            <a:r>
              <a:rPr lang="en-US" sz="2400" dirty="0" smtClean="0">
                <a:solidFill>
                  <a:schemeClr val="bg1"/>
                </a:solidFill>
              </a:rPr>
              <a:t>There is no federal requirements to have building safety committees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Many states are given incentives to establish building safety committees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WV </a:t>
            </a:r>
            <a:r>
              <a:rPr lang="en-US" sz="2400" dirty="0">
                <a:solidFill>
                  <a:schemeClr val="bg1"/>
                </a:solidFill>
              </a:rPr>
              <a:t>State Board of Risk and Insurance Management are requesting WVU to have building safety committees.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Reduction in insurance premiums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July submit meeting minutes to EHS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Purpose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Our occupants are critical and have a vision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Identify, and report any risks/hazards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conduit to: 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</a:rPr>
              <a:t>convey concerns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to appropriate persons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</a:rPr>
              <a:t>communicate with occupants in the building, and assist to correct issues  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Participate during building inspections with EHS, SFM, and BRIM</a:t>
            </a:r>
          </a:p>
        </p:txBody>
      </p:sp>
      <p:pic>
        <p:nvPicPr>
          <p:cNvPr id="4" name="Picture 2" descr="C:\Users\abahruth\AppData\Local\Microsoft\Windows\Temporary Internet Files\Content.IE5\GKH5RRJK\MC90034013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638"/>
            <a:ext cx="1647790" cy="1131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6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Who sites on the Committee 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Building Supervisor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representative from various departments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Chemical Hygiene Officer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EHS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00350"/>
            <a:ext cx="2978500" cy="16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How is Committee Established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Building Supervisor request to Dean/Director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Dean/Director appoints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Recruit others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EHS and UPD to assist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0304549.netsolhost.com/blog/wp-content/uploads/2010/04/membe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23901"/>
            <a:ext cx="2647950" cy="1410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2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Types of Safety Committees</a:t>
            </a:r>
            <a:br>
              <a:rPr lang="en-US" b="1" dirty="0" smtClean="0">
                <a:solidFill>
                  <a:srgbClr val="F0B31C"/>
                </a:solidFill>
              </a:rPr>
            </a:br>
            <a:r>
              <a:rPr lang="en-US" sz="2700" b="1" dirty="0" smtClean="0">
                <a:solidFill>
                  <a:srgbClr val="F0B31C"/>
                </a:solidFill>
              </a:rPr>
              <a:t>(Based on Building Occupancy and Activities) </a:t>
            </a:r>
            <a:endParaRPr lang="en-US" sz="2700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Business – ex: 1WP, B&amp;E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Housing &amp; Student Support – ex: Lincoln Hall, Stalnaker Hall, Mt. Lair, Crossing Building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Science  - ex: Chemistry, ESB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Farms &amp; Industrial - ex: CAFEE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Multi-Use – ex: HSC, Jackson’s Mill</a:t>
            </a:r>
          </a:p>
        </p:txBody>
      </p:sp>
    </p:spTree>
    <p:extLst>
      <p:ext uri="{BB962C8B-B14F-4D97-AF65-F5344CB8AC3E}">
        <p14:creationId xmlns:p14="http://schemas.microsoft.com/office/powerpoint/2010/main" val="15381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Building Safety Committee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0013"/>
            <a:ext cx="8839200" cy="3262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All Safety Committee Activities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Include:</a:t>
            </a:r>
          </a:p>
          <a:p>
            <a:r>
              <a:rPr lang="en-US" dirty="0">
                <a:solidFill>
                  <a:schemeClr val="bg1"/>
                </a:solidFill>
              </a:rPr>
              <a:t>Identify </a:t>
            </a:r>
            <a:r>
              <a:rPr lang="en-US" dirty="0" smtClean="0">
                <a:solidFill>
                  <a:schemeClr val="bg1"/>
                </a:solidFill>
              </a:rPr>
              <a:t>chairperson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oals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Schedule Safety committee Meetings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2XAnnual to Monthly-Agenda Form (see packet)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Share Meeting notes July 1 annually-EHS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resources - EHS/UPD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BEP (Building Emergency Plan</a:t>
            </a:r>
            <a:r>
              <a:rPr lang="en-US" dirty="0" smtClean="0">
                <a:solidFill>
                  <a:schemeClr val="bg1"/>
                </a:solidFill>
              </a:rPr>
              <a:t>)-UPD assisted-recorded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Coordinate emergency drills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All Building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Develop and implement Building Emergency Plan (BEP) to building occupants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Coordinate emergency </a:t>
            </a:r>
            <a:r>
              <a:rPr lang="en-US" dirty="0" smtClean="0">
                <a:solidFill>
                  <a:schemeClr val="bg1"/>
                </a:solidFill>
              </a:rPr>
              <a:t>&amp; fire drills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Identify training needs of occupants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Report Injuries/Illness/Near Misses to EHS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Review and address BRIM/SFM items submitted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Submit </a:t>
            </a:r>
            <a:r>
              <a:rPr lang="en-US" dirty="0">
                <a:solidFill>
                  <a:schemeClr val="bg1"/>
                </a:solidFill>
              </a:rPr>
              <a:t>meeting minutes to EHS at the end of year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Safety committee meeting form (review)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Science -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Assist and support CHO’s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possible monitor the use and disposal of chemicals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 building employees exposed to chemical or infectious materials aware of: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Medical consultation, medical care and medical attention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EHS for support, services and assistance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 descr="Image result for scientific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7550"/>
            <a:ext cx="2343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Student Support &amp; Housing  </a:t>
            </a:r>
            <a:br>
              <a:rPr lang="en-US" b="1" dirty="0" smtClean="0">
                <a:solidFill>
                  <a:srgbClr val="F0B31C"/>
                </a:solidFill>
              </a:rPr>
            </a:br>
            <a:r>
              <a:rPr lang="en-US" b="1" dirty="0" smtClean="0">
                <a:solidFill>
                  <a:srgbClr val="F0B31C"/>
                </a:solidFill>
              </a:rPr>
              <a:t>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3549"/>
            <a:ext cx="7886700" cy="2898775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Identify specialized training needs for (RA’s, RHC’s)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Conduct fire drills twice per year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Coordinate with EHS if malicious disturbances of Life Safety Systems occur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550"/>
            <a:ext cx="27432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Applicable Regulations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821055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Currently no OSHA requirements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Regulations vary from State to State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WV AED regulations §16-4D-1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35" y="895350"/>
            <a:ext cx="194651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Farm &amp; Industrial -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Specialized training needs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Coordinate with EHS if special needs/services are needed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Livestock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77619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echanical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60841"/>
            <a:ext cx="3048000" cy="19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Collaboration is Key</a:t>
            </a:r>
            <a:endParaRPr lang="en-US" b="1" dirty="0">
              <a:solidFill>
                <a:srgbClr val="F0B31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2947"/>
            <a:ext cx="4191000" cy="3580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70350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UPD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8000" y="3409950"/>
            <a:ext cx="74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EHS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845472" y="3409950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BSC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5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Recap and Take </a:t>
            </a:r>
            <a:r>
              <a:rPr lang="en-US" dirty="0" err="1" smtClean="0">
                <a:solidFill>
                  <a:srgbClr val="FFC000"/>
                </a:solidFill>
              </a:rPr>
              <a:t>aways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AEDS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Program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Availability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Management requirements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First Aid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Kits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solidFill>
                  <a:srgbClr val="FFC000"/>
                </a:solidFill>
              </a:rPr>
              <a:t>Safety Committee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Purpose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Membership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196975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Questions?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66950"/>
            <a:ext cx="68580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EHS.WVU.EDU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EHS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Assist with AED selection and placement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Document and maintain AED 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 AED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Track recordkeeping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 and update AED program as necessary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Medical Director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 registration application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Review each AED Patient Contact Form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Send completed Patient Contact Form to Regional EMS Field Office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01169"/>
            <a:ext cx="1905000" cy="14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AED Program Coordinator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Assigned by Building Supervisor or Equivalent</a:t>
            </a:r>
          </a:p>
          <a:p>
            <a:r>
              <a:rPr lang="en-US" dirty="0">
                <a:solidFill>
                  <a:schemeClr val="bg1"/>
                </a:solidFill>
              </a:rPr>
              <a:t>Oversees the Building/Department AEDs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 training with EHS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Complete EMS-AED Registration forms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Located on WVU EHS website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 AED deployment strategies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coordin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71750"/>
            <a:ext cx="1590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AED Coordinator Responsibilities Cont’d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Complete WV AED registration forms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Place AED in accessible 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Ensure proper signage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 training with EHS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Ensure AED is in proper working order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 AED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0B31C"/>
                </a:solidFill>
              </a:rPr>
              <a:t>AED Coordinator Responsibilities Cont’d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After AED use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Notify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Medical Director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EHS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UPD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Complete and submit AED Patient Contact Form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Follow manufacturer’s recommendations for servicing AED after use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AED Registration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All AED’s are to be registered with the Huntington’s EMS regional office.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3518</TotalTime>
  <Words>800</Words>
  <Application>Microsoft Office PowerPoint</Application>
  <PresentationFormat>On-screen Show (16:9)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     Safety and Health Forum            AEDs    First Aid      Safety Committees</vt:lpstr>
      <vt:lpstr>Automated External Defibrillator (AED)</vt:lpstr>
      <vt:lpstr>Applicable Regulations</vt:lpstr>
      <vt:lpstr>EHS responsibilities</vt:lpstr>
      <vt:lpstr>Medical Director Responsibilities</vt:lpstr>
      <vt:lpstr>AED Program Coordinator</vt:lpstr>
      <vt:lpstr>AED Coordinator Responsibilities Cont’d</vt:lpstr>
      <vt:lpstr>AED Coordinator Responsibilities Cont’d</vt:lpstr>
      <vt:lpstr>AED Registration </vt:lpstr>
      <vt:lpstr>UPD Responsibilities</vt:lpstr>
      <vt:lpstr>Questions?</vt:lpstr>
      <vt:lpstr>First Aid</vt:lpstr>
      <vt:lpstr>Are Departments required to have first aid responders?</vt:lpstr>
      <vt:lpstr>Near Proximity </vt:lpstr>
      <vt:lpstr>EHS Responsibilities</vt:lpstr>
      <vt:lpstr>Training</vt:lpstr>
      <vt:lpstr>Department Responsibilities</vt:lpstr>
      <vt:lpstr>First Aid Kits contents</vt:lpstr>
      <vt:lpstr>Questions?</vt:lpstr>
      <vt:lpstr>Building Safety Committees</vt:lpstr>
      <vt:lpstr>Background </vt:lpstr>
      <vt:lpstr>Purpose</vt:lpstr>
      <vt:lpstr>Who sites on the Committee </vt:lpstr>
      <vt:lpstr>How is Committee Established </vt:lpstr>
      <vt:lpstr>Types of Safety Committees (Based on Building Occupancy and Activities) </vt:lpstr>
      <vt:lpstr>Building Safety Committee</vt:lpstr>
      <vt:lpstr>All Building Safety Committees</vt:lpstr>
      <vt:lpstr>Science - Safety Committees</vt:lpstr>
      <vt:lpstr>Student Support &amp; Housing   Safety Committees</vt:lpstr>
      <vt:lpstr>Farm &amp; Industrial - Safety Committees</vt:lpstr>
      <vt:lpstr>Collaboration is Key</vt:lpstr>
      <vt:lpstr>Recap and Take aways</vt:lpstr>
      <vt:lpstr>Questions?</vt:lpstr>
    </vt:vector>
  </TitlesOfParts>
  <Manager/>
  <Company>West Virginia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Teresa Hefferin </cp:lastModifiedBy>
  <cp:revision>233</cp:revision>
  <cp:lastPrinted>2017-11-20T21:06:40Z</cp:lastPrinted>
  <dcterms:created xsi:type="dcterms:W3CDTF">2011-03-24T20:59:43Z</dcterms:created>
  <dcterms:modified xsi:type="dcterms:W3CDTF">2018-04-03T20:52:18Z</dcterms:modified>
  <cp:category/>
</cp:coreProperties>
</file>